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3" r:id="rId9"/>
    <p:sldId id="265" r:id="rId10"/>
    <p:sldId id="266" r:id="rId11"/>
    <p:sldId id="267" r:id="rId12"/>
    <p:sldId id="269" r:id="rId13"/>
    <p:sldId id="268" r:id="rId14"/>
    <p:sldId id="270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0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22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39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22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7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811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831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8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34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92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18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9DBA1-3F29-4589-8F29-426518E9424E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CBCE4-1A3E-4859-9732-961FBBF1C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32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0XA8u7DXz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7mB8verLK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4757" y="186550"/>
            <a:ext cx="9144000" cy="1270957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WRITING FOR STAGE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429000"/>
            <a:ext cx="9144000" cy="1655762"/>
          </a:xfrm>
        </p:spPr>
        <p:txBody>
          <a:bodyPr>
            <a:noAutofit/>
          </a:bodyPr>
          <a:lstStyle/>
          <a:p>
            <a:r>
              <a:rPr lang="en-GB" sz="8000" dirty="0">
                <a:solidFill>
                  <a:schemeClr val="bg1"/>
                </a:solidFill>
              </a:rPr>
              <a:t>MYTHS AND LEGENDS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6F00FDF2-F4B0-B64B-BF98-648547474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882961"/>
            <a:ext cx="2743200" cy="2743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A564EE-A085-B440-8200-1B0EE1004B1B}"/>
              </a:ext>
            </a:extLst>
          </p:cNvPr>
          <p:cNvSpPr txBox="1"/>
          <p:nvPr/>
        </p:nvSpPr>
        <p:spPr>
          <a:xfrm>
            <a:off x="4176584" y="5881816"/>
            <a:ext cx="399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Athelas" panose="02000503000000020003" pitchFamily="2" charset="77"/>
              </a:rPr>
              <a:t>elspethstevenson.co.uk</a:t>
            </a:r>
            <a:endParaRPr lang="en-US" dirty="0">
              <a:solidFill>
                <a:schemeClr val="bg1"/>
              </a:solidFill>
              <a:latin typeface="Athelas" panose="020005030000000200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81299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>
                <a:solidFill>
                  <a:schemeClr val="accent1"/>
                </a:solidFill>
              </a:rPr>
              <a:t>SKILLS</a:t>
            </a:r>
            <a:endParaRPr lang="en-GB" sz="6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You are going to going to </a:t>
            </a:r>
            <a:r>
              <a:rPr lang="en-GB" b="1" dirty="0">
                <a:solidFill>
                  <a:schemeClr val="accent2"/>
                </a:solidFill>
              </a:rPr>
              <a:t>write</a:t>
            </a:r>
            <a:r>
              <a:rPr lang="en-GB" dirty="0"/>
              <a:t> and </a:t>
            </a:r>
            <a:r>
              <a:rPr lang="en-GB" b="1" dirty="0">
                <a:solidFill>
                  <a:schemeClr val="accent2"/>
                </a:solidFill>
              </a:rPr>
              <a:t>perform</a:t>
            </a:r>
            <a:r>
              <a:rPr lang="en-GB" dirty="0"/>
              <a:t> a </a:t>
            </a:r>
            <a:r>
              <a:rPr lang="en-GB" b="1" dirty="0">
                <a:solidFill>
                  <a:schemeClr val="accent2"/>
                </a:solidFill>
              </a:rPr>
              <a:t>short play </a:t>
            </a:r>
            <a:r>
              <a:rPr lang="en-GB" dirty="0"/>
              <a:t>based on a folk tale or legend.</a:t>
            </a:r>
          </a:p>
          <a:p>
            <a:pPr marL="0" indent="0">
              <a:buNone/>
            </a:pPr>
            <a:r>
              <a:rPr lang="en-GB" dirty="0"/>
              <a:t>You will learn elements of the </a:t>
            </a:r>
            <a:r>
              <a:rPr lang="en-GB" b="1" dirty="0">
                <a:solidFill>
                  <a:schemeClr val="accent2"/>
                </a:solidFill>
              </a:rPr>
              <a:t>stage writer’s craft</a:t>
            </a:r>
            <a:r>
              <a:rPr lang="en-GB" dirty="0"/>
              <a:t>, including:</a:t>
            </a:r>
          </a:p>
          <a:p>
            <a:r>
              <a:rPr lang="en-GB" dirty="0"/>
              <a:t>Using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2"/>
                </a:solidFill>
              </a:rPr>
              <a:t>stage play format </a:t>
            </a:r>
            <a:r>
              <a:rPr lang="en-GB" dirty="0"/>
              <a:t>(using </a:t>
            </a:r>
            <a:r>
              <a:rPr lang="en-GB"/>
              <a:t>proper scriptwriting </a:t>
            </a:r>
            <a:r>
              <a:rPr lang="en-GB" dirty="0"/>
              <a:t>software!)</a:t>
            </a:r>
          </a:p>
          <a:p>
            <a:r>
              <a:rPr lang="en-GB" b="1" dirty="0">
                <a:solidFill>
                  <a:schemeClr val="accent2"/>
                </a:solidFill>
              </a:rPr>
              <a:t>Research</a:t>
            </a:r>
          </a:p>
          <a:p>
            <a:r>
              <a:rPr lang="en-GB" dirty="0"/>
              <a:t>Writing </a:t>
            </a:r>
            <a:r>
              <a:rPr lang="en-GB" b="1" dirty="0">
                <a:solidFill>
                  <a:schemeClr val="accent2"/>
                </a:solidFill>
              </a:rPr>
              <a:t>effective dialogue</a:t>
            </a:r>
          </a:p>
          <a:p>
            <a:r>
              <a:rPr lang="en-GB" b="1" dirty="0">
                <a:solidFill>
                  <a:schemeClr val="accent2"/>
                </a:solidFill>
              </a:rPr>
              <a:t>Interpreting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old stories in new and fresh ways</a:t>
            </a:r>
          </a:p>
          <a:p>
            <a:r>
              <a:rPr lang="en-GB" b="1" dirty="0">
                <a:solidFill>
                  <a:schemeClr val="accent2"/>
                </a:solidFill>
              </a:rPr>
              <a:t>Sequencing action </a:t>
            </a:r>
            <a:r>
              <a:rPr lang="en-GB" dirty="0"/>
              <a:t>to strong </a:t>
            </a:r>
            <a:r>
              <a:rPr lang="en-GB" b="1" dirty="0">
                <a:solidFill>
                  <a:schemeClr val="accent2"/>
                </a:solidFill>
              </a:rPr>
              <a:t>dramatic effect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623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Lesson 1: </a:t>
            </a:r>
            <a:r>
              <a:rPr lang="en-GB" sz="5400" b="1" i="1" dirty="0">
                <a:solidFill>
                  <a:schemeClr val="accent1"/>
                </a:solidFill>
              </a:rPr>
              <a:t>The Mermaid of Zennor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740"/>
            <a:ext cx="10515600" cy="52478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200" dirty="0"/>
              <a:t>You will need:</a:t>
            </a:r>
          </a:p>
          <a:p>
            <a:pPr marL="0" indent="0">
              <a:buNone/>
            </a:pPr>
            <a:r>
              <a:rPr lang="en-GB" sz="3200" dirty="0"/>
              <a:t>-A copy of the story</a:t>
            </a:r>
          </a:p>
          <a:p>
            <a:pPr marL="0" indent="0">
              <a:buNone/>
            </a:pPr>
            <a:r>
              <a:rPr lang="en-GB" sz="3200" dirty="0"/>
              <a:t>-Something to write with</a:t>
            </a:r>
          </a:p>
          <a:p>
            <a:pPr marL="0" indent="0">
              <a:buNone/>
            </a:pPr>
            <a:r>
              <a:rPr lang="en-GB" sz="3200" dirty="0"/>
              <a:t>-Something to lean on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WARM UP: Derby writing – </a:t>
            </a:r>
            <a:r>
              <a:rPr lang="en-GB" sz="3200" b="1" dirty="0">
                <a:solidFill>
                  <a:schemeClr val="accent2"/>
                </a:solidFill>
              </a:rPr>
              <a:t>Mermaids, piskies and giants </a:t>
            </a:r>
            <a:r>
              <a:rPr lang="en-GB" sz="3200" dirty="0"/>
              <a:t>(teams of 4)</a:t>
            </a:r>
          </a:p>
          <a:p>
            <a:pPr marL="0" indent="0" algn="ctr">
              <a:buNone/>
            </a:pPr>
            <a:r>
              <a:rPr lang="en-GB" sz="3200" i="1" dirty="0">
                <a:solidFill>
                  <a:schemeClr val="accent2"/>
                </a:solidFill>
              </a:rPr>
              <a:t>Write as much on the topic as you can in 5 minutes – the team with the most relevant words wins!</a:t>
            </a:r>
          </a:p>
          <a:p>
            <a:r>
              <a:rPr lang="en-GB" sz="3200" b="1" dirty="0">
                <a:solidFill>
                  <a:schemeClr val="accent2"/>
                </a:solidFill>
              </a:rPr>
              <a:t>Watch</a:t>
            </a:r>
            <a:r>
              <a:rPr lang="en-GB" sz="3200" dirty="0"/>
              <a:t> this animated story-telling of </a:t>
            </a:r>
            <a:r>
              <a:rPr lang="en-GB" sz="3200" i="1" dirty="0"/>
              <a:t>The Mermaid of Zennor </a:t>
            </a:r>
            <a:r>
              <a:rPr lang="en-GB" sz="3200" dirty="0">
                <a:hlinkClick r:id="rId2"/>
              </a:rPr>
              <a:t>https://www.youtube.com/watch?v=D0XA8u7DXzY</a:t>
            </a:r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623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ACTIVITY: Writing a backstory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4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</a:t>
            </a:r>
            <a:r>
              <a:rPr lang="en-GB" b="1" dirty="0">
                <a:solidFill>
                  <a:schemeClr val="accent2"/>
                </a:solidFill>
              </a:rPr>
              <a:t>PAIRS</a:t>
            </a:r>
            <a:r>
              <a:rPr lang="en-GB" dirty="0"/>
              <a:t>, write a </a:t>
            </a:r>
            <a:r>
              <a:rPr lang="en-GB" b="1" dirty="0">
                <a:solidFill>
                  <a:schemeClr val="accent2"/>
                </a:solidFill>
              </a:rPr>
              <a:t>backstory </a:t>
            </a:r>
            <a:r>
              <a:rPr lang="en-GB" dirty="0"/>
              <a:t>for the characters of </a:t>
            </a:r>
            <a:r>
              <a:rPr lang="en-GB" b="1" dirty="0">
                <a:solidFill>
                  <a:schemeClr val="accent2"/>
                </a:solidFill>
              </a:rPr>
              <a:t>Mathew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and </a:t>
            </a:r>
            <a:r>
              <a:rPr lang="en-GB" b="1" dirty="0" err="1">
                <a:solidFill>
                  <a:schemeClr val="accent2"/>
                </a:solidFill>
              </a:rPr>
              <a:t>Morveren</a:t>
            </a:r>
            <a:r>
              <a:rPr lang="en-GB" dirty="0"/>
              <a:t>. One of you should be Mathew, and the other </a:t>
            </a:r>
            <a:r>
              <a:rPr lang="en-GB" dirty="0" err="1"/>
              <a:t>Morveren</a:t>
            </a:r>
            <a:r>
              <a:rPr lang="en-GB" dirty="0"/>
              <a:t>. This could include what the character’s </a:t>
            </a:r>
            <a:r>
              <a:rPr lang="en-GB" b="1" dirty="0">
                <a:solidFill>
                  <a:schemeClr val="accent2"/>
                </a:solidFill>
              </a:rPr>
              <a:t>early life </a:t>
            </a:r>
            <a:r>
              <a:rPr lang="en-GB" dirty="0"/>
              <a:t>was like, key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b="1" dirty="0">
                <a:solidFill>
                  <a:schemeClr val="accent2"/>
                </a:solidFill>
              </a:rPr>
              <a:t>events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or </a:t>
            </a:r>
            <a:r>
              <a:rPr lang="en-GB" b="1" dirty="0">
                <a:solidFill>
                  <a:schemeClr val="accent2"/>
                </a:solidFill>
              </a:rPr>
              <a:t>situations</a:t>
            </a:r>
            <a:r>
              <a:rPr lang="en-GB" dirty="0"/>
              <a:t> that shaped them,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b="1" dirty="0">
                <a:solidFill>
                  <a:schemeClr val="accent2"/>
                </a:solidFill>
              </a:rPr>
              <a:t>relationships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with others, </a:t>
            </a:r>
            <a:r>
              <a:rPr lang="en-GB" b="1" dirty="0">
                <a:solidFill>
                  <a:schemeClr val="accent2"/>
                </a:solidFill>
              </a:rPr>
              <a:t>emotional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2"/>
                </a:solidFill>
              </a:rPr>
              <a:t>qualities</a:t>
            </a:r>
            <a:r>
              <a:rPr lang="en-GB" dirty="0"/>
              <a:t>, </a:t>
            </a:r>
            <a:r>
              <a:rPr lang="en-GB" b="1" dirty="0">
                <a:solidFill>
                  <a:schemeClr val="accent2"/>
                </a:solidFill>
              </a:rPr>
              <a:t>hopes and dreams</a:t>
            </a:r>
            <a:r>
              <a:rPr lang="en-GB" dirty="0"/>
              <a:t>, how they get to the beginning of the story. It should be around 50 words.</a:t>
            </a:r>
          </a:p>
          <a:p>
            <a:pPr marL="0" indent="0">
              <a:buNone/>
            </a:pPr>
            <a:r>
              <a:rPr lang="en-GB" dirty="0"/>
              <a:t>‘</a:t>
            </a:r>
            <a:r>
              <a:rPr lang="en-GB" i="1" dirty="0"/>
              <a:t>Mathew was a shy boy as school, but was not short of friends…’</a:t>
            </a:r>
          </a:p>
          <a:p>
            <a:pPr marL="0" indent="0">
              <a:buNone/>
            </a:pPr>
            <a:r>
              <a:rPr lang="en-GB" dirty="0"/>
              <a:t>‘</a:t>
            </a:r>
            <a:r>
              <a:rPr lang="en-GB" i="1" dirty="0" err="1"/>
              <a:t>Morveren</a:t>
            </a:r>
            <a:r>
              <a:rPr lang="en-GB" i="1" dirty="0"/>
              <a:t> brought her father nothing but worry from the first day she swam…’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SHARE</a:t>
            </a:r>
            <a:r>
              <a:rPr lang="en-GB" b="1" dirty="0"/>
              <a:t> </a:t>
            </a:r>
            <a:r>
              <a:rPr lang="en-GB" dirty="0"/>
              <a:t>your backstory with the group. What similar qualities did you give the </a:t>
            </a:r>
            <a:r>
              <a:rPr lang="en-GB" dirty="0" err="1"/>
              <a:t>charcters</a:t>
            </a:r>
            <a:r>
              <a:rPr lang="en-GB" dirty="0"/>
              <a:t> that others also used?</a:t>
            </a:r>
          </a:p>
          <a:p>
            <a:pPr marL="0" indent="0"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173458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Lesson 2: </a:t>
            </a:r>
            <a:r>
              <a:rPr lang="en-GB" sz="5400" b="1" i="1" dirty="0">
                <a:solidFill>
                  <a:schemeClr val="accent1"/>
                </a:solidFill>
              </a:rPr>
              <a:t>The Mermaid of Zennor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5474"/>
            <a:ext cx="10515600" cy="5212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You will need:</a:t>
            </a:r>
          </a:p>
          <a:p>
            <a:pPr marL="0" indent="0">
              <a:buNone/>
            </a:pPr>
            <a:r>
              <a:rPr lang="en-GB" dirty="0"/>
              <a:t>-A copy of a scene from the tale</a:t>
            </a:r>
          </a:p>
          <a:p>
            <a:pPr marL="0" indent="0">
              <a:buNone/>
            </a:pPr>
            <a:r>
              <a:rPr lang="en-GB" dirty="0"/>
              <a:t>-A copy of the story</a:t>
            </a:r>
          </a:p>
          <a:p>
            <a:pPr marL="0" indent="0">
              <a:buNone/>
            </a:pPr>
            <a:r>
              <a:rPr lang="en-GB" dirty="0"/>
              <a:t>-A grid with room to structure a three minute or five minute version of the story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WARM UP</a:t>
            </a:r>
            <a:r>
              <a:rPr lang="en-GB" dirty="0"/>
              <a:t>: Shipwrecked! MUSIC: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https://www.youtube.com/watch?v=27mB8verLK8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Find a space. Respond the the commands in mime as quickly as you can:</a:t>
            </a:r>
          </a:p>
          <a:p>
            <a:pPr marL="0" indent="0" algn="ctr">
              <a:buNone/>
            </a:pPr>
            <a:r>
              <a:rPr lang="en-GB" i="1" dirty="0">
                <a:solidFill>
                  <a:schemeClr val="accent2"/>
                </a:solidFill>
              </a:rPr>
              <a:t>Land ahoy! Swab the decks! Climb the rigging! Walk the plank! Cast the nets! Load the cannons! Be a stowaway!</a:t>
            </a:r>
          </a:p>
          <a:p>
            <a:endParaRPr lang="en-GB" i="1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992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966" y="1928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ACTIVITY: Acting out a scene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58044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/>
              <a:t>You will be given a </a:t>
            </a:r>
            <a:r>
              <a:rPr lang="en-GB" sz="3000" b="1" dirty="0"/>
              <a:t>section</a:t>
            </a:r>
            <a:r>
              <a:rPr lang="en-GB" sz="3000" dirty="0"/>
              <a:t> of the story which would work well as a scene with two characters. </a:t>
            </a:r>
          </a:p>
          <a:p>
            <a:r>
              <a:rPr lang="en-GB" sz="3000" i="1" dirty="0">
                <a:solidFill>
                  <a:schemeClr val="accent2"/>
                </a:solidFill>
              </a:rPr>
              <a:t>Mathew meeting </a:t>
            </a:r>
            <a:r>
              <a:rPr lang="en-GB" sz="3000" i="1" dirty="0" err="1">
                <a:solidFill>
                  <a:schemeClr val="accent2"/>
                </a:solidFill>
              </a:rPr>
              <a:t>Morveren</a:t>
            </a:r>
            <a:r>
              <a:rPr lang="en-GB" sz="3000" i="1" dirty="0">
                <a:solidFill>
                  <a:schemeClr val="accent2"/>
                </a:solidFill>
              </a:rPr>
              <a:t> outside the church</a:t>
            </a:r>
          </a:p>
          <a:p>
            <a:r>
              <a:rPr lang="en-GB" sz="3000" i="1" dirty="0">
                <a:solidFill>
                  <a:schemeClr val="accent2"/>
                </a:solidFill>
              </a:rPr>
              <a:t>Two old ladies gossiping about the mysterious woman at church services</a:t>
            </a:r>
          </a:p>
          <a:p>
            <a:r>
              <a:rPr lang="en-GB" sz="3000" i="1" dirty="0">
                <a:solidFill>
                  <a:schemeClr val="accent2"/>
                </a:solidFill>
              </a:rPr>
              <a:t>The captain’s conversation with </a:t>
            </a:r>
            <a:r>
              <a:rPr lang="en-GB" sz="3000" i="1" dirty="0" err="1">
                <a:solidFill>
                  <a:schemeClr val="accent2"/>
                </a:solidFill>
              </a:rPr>
              <a:t>Morveren</a:t>
            </a:r>
            <a:endParaRPr lang="en-GB" sz="3000" i="1" dirty="0">
              <a:solidFill>
                <a:schemeClr val="accent2"/>
              </a:solidFill>
            </a:endParaRPr>
          </a:p>
          <a:p>
            <a:r>
              <a:rPr lang="en-GB" sz="3000" i="1" dirty="0">
                <a:solidFill>
                  <a:schemeClr val="accent2"/>
                </a:solidFill>
              </a:rPr>
              <a:t>Mathew’s parents grieving over his disappearance</a:t>
            </a:r>
          </a:p>
          <a:p>
            <a:r>
              <a:rPr lang="en-GB" sz="3000" i="1" dirty="0">
                <a:solidFill>
                  <a:schemeClr val="accent2"/>
                </a:solidFill>
              </a:rPr>
              <a:t>Two young friends of Mathew’s planning ways to meet and speak to the beautiful girl</a:t>
            </a:r>
          </a:p>
          <a:p>
            <a:r>
              <a:rPr lang="en-GB" sz="3000" i="1" dirty="0">
                <a:solidFill>
                  <a:schemeClr val="accent2"/>
                </a:solidFill>
              </a:rPr>
              <a:t>Morveren talking to her friends about her plan to go ashore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1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0A171-F0E8-D149-A021-AF6FD2567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3699"/>
            <a:ext cx="10515600" cy="4351338"/>
          </a:xfrm>
        </p:spPr>
        <p:txBody>
          <a:bodyPr>
            <a:noAutofit/>
          </a:bodyPr>
          <a:lstStyle/>
          <a:p>
            <a:r>
              <a:rPr lang="en-GB" sz="4400" dirty="0"/>
              <a:t>In pairs</a:t>
            </a:r>
            <a:r>
              <a:rPr lang="en-GB" sz="4400" b="1" dirty="0"/>
              <a:t>, </a:t>
            </a:r>
            <a:r>
              <a:rPr lang="en-GB" sz="4400" b="1" dirty="0">
                <a:solidFill>
                  <a:schemeClr val="accent2"/>
                </a:solidFill>
              </a:rPr>
              <a:t>improvise</a:t>
            </a:r>
            <a:r>
              <a:rPr lang="en-GB" sz="4400" b="1" dirty="0"/>
              <a:t> </a:t>
            </a:r>
            <a:r>
              <a:rPr lang="en-GB" sz="4400" dirty="0"/>
              <a:t>a short scene with dialogue based on the stimulus you’ve been given.</a:t>
            </a:r>
          </a:p>
          <a:p>
            <a:r>
              <a:rPr lang="en-GB" sz="4400" dirty="0"/>
              <a:t>Make sure you consider how your characters will</a:t>
            </a:r>
            <a:r>
              <a:rPr lang="en-GB" sz="4400" b="1" dirty="0"/>
              <a:t> </a:t>
            </a:r>
            <a:r>
              <a:rPr lang="en-GB" sz="4400" b="1" dirty="0">
                <a:solidFill>
                  <a:schemeClr val="accent2"/>
                </a:solidFill>
              </a:rPr>
              <a:t>enter and exit</a:t>
            </a:r>
            <a:r>
              <a:rPr lang="en-GB" sz="4400" b="1" dirty="0"/>
              <a:t>. </a:t>
            </a:r>
            <a:r>
              <a:rPr lang="en-GB" sz="4400" dirty="0"/>
              <a:t>What do they</a:t>
            </a:r>
            <a:r>
              <a:rPr lang="en-GB" sz="4400" b="1" dirty="0"/>
              <a:t> say</a:t>
            </a:r>
            <a:r>
              <a:rPr lang="en-GB" sz="4400" dirty="0"/>
              <a:t> to each other?</a:t>
            </a:r>
          </a:p>
          <a:p>
            <a:r>
              <a:rPr lang="en-GB" sz="4400" b="1" dirty="0">
                <a:solidFill>
                  <a:schemeClr val="accent2"/>
                </a:solidFill>
              </a:rPr>
              <a:t>Show your scene to another pair </a:t>
            </a:r>
            <a:r>
              <a:rPr lang="en-GB" sz="4400" dirty="0"/>
              <a:t>and offer each other feedback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4616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60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ACTIVITY: Structuring a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9349"/>
            <a:ext cx="10515600" cy="5269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1. Imagine you have to write a version of the story as a very short play. It could be either </a:t>
            </a:r>
            <a:r>
              <a:rPr lang="en-GB" b="1" dirty="0">
                <a:solidFill>
                  <a:schemeClr val="accent2"/>
                </a:solidFill>
              </a:rPr>
              <a:t>three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minutes long, or about </a:t>
            </a:r>
            <a:r>
              <a:rPr lang="en-GB" b="1" dirty="0">
                <a:solidFill>
                  <a:schemeClr val="accent2"/>
                </a:solidFill>
              </a:rPr>
              <a:t>five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are allowed to </a:t>
            </a:r>
            <a:r>
              <a:rPr lang="en-GB" b="1" dirty="0">
                <a:solidFill>
                  <a:schemeClr val="accent2"/>
                </a:solidFill>
              </a:rPr>
              <a:t>make up </a:t>
            </a:r>
            <a:r>
              <a:rPr lang="en-GB" dirty="0"/>
              <a:t>parts of scenes and characters not in the printed version as long as they’re true to the spirit of the tale.</a:t>
            </a:r>
            <a:endParaRPr lang="en-GB" i="1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2. Draw up a rough plan detailing what will happen in each scene.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3. Between the scenes, write stage instructions such as CURTAIN UP, ENTER STAGE RIGHT, EXIT STAGE LEFT etc. for the characters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244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Lesson 3: Three folk tales or legends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b="1" i="1" dirty="0">
                <a:solidFill>
                  <a:schemeClr val="accent1"/>
                </a:solidFill>
              </a:rPr>
              <a:t>Research and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2061"/>
            <a:ext cx="10515600" cy="49115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READ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three folk tales or legends you’ve been provided with. 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CHOOSE ONE.</a:t>
            </a:r>
          </a:p>
          <a:p>
            <a:pPr marL="0" indent="0">
              <a:buNone/>
            </a:pPr>
            <a:r>
              <a:rPr lang="en-GB" dirty="0"/>
              <a:t>You are going to complete the following tasks individually:</a:t>
            </a:r>
          </a:p>
          <a:p>
            <a:pPr marL="514350" indent="-514350">
              <a:buAutoNum type="arabicPeriod"/>
            </a:pPr>
            <a:r>
              <a:rPr lang="en-GB" dirty="0"/>
              <a:t>Write a </a:t>
            </a:r>
            <a:r>
              <a:rPr lang="en-GB" b="1" dirty="0">
                <a:solidFill>
                  <a:schemeClr val="accent2"/>
                </a:solidFill>
              </a:rPr>
              <a:t>backstory</a:t>
            </a:r>
            <a:r>
              <a:rPr lang="en-GB" dirty="0"/>
              <a:t> for TWO of the characters, just as you did for </a:t>
            </a:r>
            <a:r>
              <a:rPr lang="en-GB" i="1" dirty="0"/>
              <a:t>The Mermaid of Zennor </a:t>
            </a:r>
          </a:p>
          <a:p>
            <a:pPr marL="514350" indent="-514350">
              <a:buAutoNum type="arabicPeriod"/>
            </a:pPr>
            <a:r>
              <a:rPr lang="en-GB" dirty="0"/>
              <a:t>Complete a </a:t>
            </a:r>
            <a:r>
              <a:rPr lang="en-GB" b="1" dirty="0">
                <a:solidFill>
                  <a:schemeClr val="accent2"/>
                </a:solidFill>
              </a:rPr>
              <a:t>story structure </a:t>
            </a:r>
            <a:r>
              <a:rPr lang="en-GB" dirty="0"/>
              <a:t>sheet, showing how your story could be adapted into either a 3 or 5 scene short play.</a:t>
            </a:r>
          </a:p>
          <a:p>
            <a:pPr marL="0" indent="0">
              <a:buNone/>
            </a:pPr>
            <a:r>
              <a:rPr lang="en-GB" dirty="0"/>
              <a:t>EXTENSION TASK: Design and produce notes for a </a:t>
            </a:r>
            <a:r>
              <a:rPr lang="en-GB" b="1" dirty="0">
                <a:solidFill>
                  <a:schemeClr val="accent2"/>
                </a:solidFill>
              </a:rPr>
              <a:t>set</a:t>
            </a:r>
            <a:r>
              <a:rPr lang="en-GB" dirty="0"/>
              <a:t> for each scene of your play, using </a:t>
            </a:r>
            <a:r>
              <a:rPr lang="en-GB" b="1" dirty="0">
                <a:solidFill>
                  <a:schemeClr val="accent2"/>
                </a:solidFill>
              </a:rPr>
              <a:t>simple props </a:t>
            </a:r>
            <a:r>
              <a:rPr lang="en-GB" dirty="0"/>
              <a:t>and </a:t>
            </a:r>
            <a:r>
              <a:rPr lang="en-GB" b="1" dirty="0">
                <a:solidFill>
                  <a:schemeClr val="accent2"/>
                </a:solidFill>
              </a:rPr>
              <a:t>décor</a:t>
            </a:r>
            <a:r>
              <a:rPr lang="en-GB" dirty="0">
                <a:solidFill>
                  <a:schemeClr val="accent2"/>
                </a:solidFill>
              </a:rPr>
              <a:t>. </a:t>
            </a:r>
            <a:r>
              <a:rPr lang="en-GB" dirty="0"/>
              <a:t>It should rely on </a:t>
            </a:r>
            <a:r>
              <a:rPr lang="en-GB" b="1" dirty="0">
                <a:solidFill>
                  <a:schemeClr val="accent2"/>
                </a:solidFill>
              </a:rPr>
              <a:t>props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b="1" dirty="0">
                <a:solidFill>
                  <a:schemeClr val="accent2"/>
                </a:solidFill>
              </a:rPr>
              <a:t>lighting</a:t>
            </a:r>
            <a:r>
              <a:rPr lang="en-GB" dirty="0"/>
              <a:t> and </a:t>
            </a:r>
            <a:r>
              <a:rPr lang="en-GB" b="1" dirty="0">
                <a:solidFill>
                  <a:schemeClr val="accent2"/>
                </a:solidFill>
              </a:rPr>
              <a:t>sound</a:t>
            </a:r>
            <a:r>
              <a:rPr lang="en-GB" dirty="0"/>
              <a:t> rather than complex scenery.</a:t>
            </a:r>
          </a:p>
        </p:txBody>
      </p:sp>
    </p:spTree>
    <p:extLst>
      <p:ext uri="{BB962C8B-B14F-4D97-AF65-F5344CB8AC3E}">
        <p14:creationId xmlns:p14="http://schemas.microsoft.com/office/powerpoint/2010/main" val="315177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Lesson 4: Understanding stage play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7253"/>
            <a:ext cx="10515600" cy="54400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You will be given an adaptation of </a:t>
            </a:r>
            <a:r>
              <a:rPr lang="en-GB" i="1" dirty="0"/>
              <a:t>The Mermaid of Zennor </a:t>
            </a:r>
            <a:r>
              <a:rPr lang="en-GB" dirty="0"/>
              <a:t>to read through. There are </a:t>
            </a:r>
            <a:r>
              <a:rPr lang="en-GB" b="1" dirty="0">
                <a:solidFill>
                  <a:schemeClr val="accent2"/>
                </a:solidFill>
              </a:rPr>
              <a:t>8 roles </a:t>
            </a:r>
            <a:r>
              <a:rPr lang="en-GB" dirty="0"/>
              <a:t>including reading scene actions:</a:t>
            </a:r>
          </a:p>
          <a:p>
            <a:r>
              <a:rPr lang="en-GB" dirty="0"/>
              <a:t>Scene actions and stage directions (medium part)</a:t>
            </a:r>
          </a:p>
          <a:p>
            <a:r>
              <a:rPr lang="en-GB" b="1" dirty="0">
                <a:solidFill>
                  <a:schemeClr val="accent2"/>
                </a:solidFill>
              </a:rPr>
              <a:t>Old Woman 1 </a:t>
            </a:r>
            <a:r>
              <a:rPr lang="en-GB" dirty="0"/>
              <a:t>(medium part)</a:t>
            </a:r>
          </a:p>
          <a:p>
            <a:r>
              <a:rPr lang="en-GB" b="1" dirty="0">
                <a:solidFill>
                  <a:schemeClr val="accent2"/>
                </a:solidFill>
              </a:rPr>
              <a:t>Old Woman 2 </a:t>
            </a:r>
            <a:r>
              <a:rPr lang="en-GB" dirty="0"/>
              <a:t>(medium part)</a:t>
            </a:r>
          </a:p>
          <a:p>
            <a:r>
              <a:rPr lang="en-GB" b="1" dirty="0">
                <a:solidFill>
                  <a:schemeClr val="accent2"/>
                </a:solidFill>
              </a:rPr>
              <a:t>Mathew </a:t>
            </a:r>
            <a:r>
              <a:rPr lang="en-GB" b="1" dirty="0" err="1">
                <a:solidFill>
                  <a:schemeClr val="accent2"/>
                </a:solidFill>
              </a:rPr>
              <a:t>Trewhella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dirty="0"/>
              <a:t>(smaller part)</a:t>
            </a:r>
          </a:p>
          <a:p>
            <a:r>
              <a:rPr lang="en-GB" b="1" dirty="0" err="1">
                <a:solidFill>
                  <a:schemeClr val="accent2"/>
                </a:solidFill>
              </a:rPr>
              <a:t>Morveren</a:t>
            </a:r>
            <a:r>
              <a:rPr lang="en-GB" b="1" dirty="0">
                <a:solidFill>
                  <a:schemeClr val="accent2"/>
                </a:solidFill>
              </a:rPr>
              <a:t> the mermaid </a:t>
            </a:r>
            <a:r>
              <a:rPr lang="en-GB" dirty="0"/>
              <a:t>(medium part)</a:t>
            </a:r>
          </a:p>
          <a:p>
            <a:r>
              <a:rPr lang="en-GB" b="1" dirty="0">
                <a:solidFill>
                  <a:schemeClr val="accent2"/>
                </a:solidFill>
              </a:rPr>
              <a:t>Priest</a:t>
            </a:r>
            <a:r>
              <a:rPr lang="en-GB" dirty="0"/>
              <a:t> (large part)</a:t>
            </a:r>
          </a:p>
          <a:p>
            <a:r>
              <a:rPr lang="en-GB" b="1" dirty="0">
                <a:solidFill>
                  <a:schemeClr val="accent2"/>
                </a:solidFill>
              </a:rPr>
              <a:t>Mrs &amp; Mr </a:t>
            </a:r>
            <a:r>
              <a:rPr lang="en-GB" b="1" dirty="0" err="1">
                <a:solidFill>
                  <a:schemeClr val="accent2"/>
                </a:solidFill>
              </a:rPr>
              <a:t>Trewhella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dirty="0"/>
              <a:t>(small parts)</a:t>
            </a:r>
          </a:p>
          <a:p>
            <a:r>
              <a:rPr lang="en-GB" b="1" dirty="0">
                <a:solidFill>
                  <a:schemeClr val="accent2"/>
                </a:solidFill>
              </a:rPr>
              <a:t>Jan </a:t>
            </a:r>
            <a:r>
              <a:rPr lang="en-GB" b="1" dirty="0" err="1">
                <a:solidFill>
                  <a:schemeClr val="accent2"/>
                </a:solidFill>
              </a:rPr>
              <a:t>Trewhella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dirty="0"/>
              <a:t>(small part)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Read through the play at least twice </a:t>
            </a:r>
            <a:r>
              <a:rPr lang="en-GB" dirty="0"/>
              <a:t>to familiarise yourself with the structure and format.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655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113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chemeClr val="accent1"/>
                </a:solidFill>
              </a:rPr>
              <a:t>ACTIVITY: </a:t>
            </a:r>
            <a:br>
              <a:rPr lang="en-GB" sz="4800" b="1" dirty="0">
                <a:solidFill>
                  <a:schemeClr val="accent1"/>
                </a:solidFill>
              </a:rPr>
            </a:br>
            <a:r>
              <a:rPr lang="en-GB" sz="4800" b="1" dirty="0">
                <a:solidFill>
                  <a:schemeClr val="accent1"/>
                </a:solidFill>
              </a:rPr>
              <a:t>Thinking about how the play was written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28462"/>
            <a:ext cx="10515600" cy="5421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pairs, discuss the following:</a:t>
            </a:r>
          </a:p>
          <a:p>
            <a:pPr marL="514350" indent="-514350">
              <a:buAutoNum type="arabicPeriod"/>
            </a:pPr>
            <a:r>
              <a:rPr lang="en-GB" dirty="0"/>
              <a:t>How can you tell the difference between </a:t>
            </a:r>
            <a:r>
              <a:rPr lang="en-GB" b="1" dirty="0">
                <a:solidFill>
                  <a:schemeClr val="accent2"/>
                </a:solidFill>
              </a:rPr>
              <a:t>stage directions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b="1" dirty="0">
                <a:solidFill>
                  <a:schemeClr val="accent2"/>
                </a:solidFill>
              </a:rPr>
              <a:t>changes of scene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b="1" dirty="0">
                <a:solidFill>
                  <a:schemeClr val="accent2"/>
                </a:solidFill>
              </a:rPr>
              <a:t>audio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b="1" dirty="0">
                <a:solidFill>
                  <a:schemeClr val="accent2"/>
                </a:solidFill>
              </a:rPr>
              <a:t>character turns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b="1" dirty="0">
                <a:solidFill>
                  <a:schemeClr val="accent2"/>
                </a:solidFill>
              </a:rPr>
              <a:t>actor directions </a:t>
            </a:r>
            <a:r>
              <a:rPr lang="en-GB" dirty="0"/>
              <a:t>and </a:t>
            </a:r>
            <a:r>
              <a:rPr lang="en-GB" b="1" dirty="0">
                <a:solidFill>
                  <a:schemeClr val="accent2"/>
                </a:solidFill>
              </a:rPr>
              <a:t>dialogue</a:t>
            </a:r>
            <a:r>
              <a:rPr lang="en-GB" dirty="0"/>
              <a:t> – how are they set out?</a:t>
            </a:r>
          </a:p>
          <a:p>
            <a:pPr marL="514350" indent="-514350">
              <a:buAutoNum type="arabicPeriod"/>
            </a:pPr>
            <a:r>
              <a:rPr lang="en-GB" dirty="0"/>
              <a:t>Do </a:t>
            </a:r>
            <a:r>
              <a:rPr lang="en-GB" b="1" dirty="0">
                <a:solidFill>
                  <a:schemeClr val="accent2"/>
                </a:solidFill>
              </a:rPr>
              <a:t>all</a:t>
            </a:r>
            <a:r>
              <a:rPr lang="en-GB" dirty="0"/>
              <a:t> the characters feature in the versions of the legend you read or saw previously? If not, what </a:t>
            </a:r>
            <a:r>
              <a:rPr lang="en-GB" b="1" dirty="0">
                <a:solidFill>
                  <a:schemeClr val="accent2"/>
                </a:solidFill>
              </a:rPr>
              <a:t>role </a:t>
            </a:r>
            <a:r>
              <a:rPr lang="en-GB" dirty="0"/>
              <a:t>do they have in </a:t>
            </a:r>
            <a:r>
              <a:rPr lang="en-GB" b="1" dirty="0">
                <a:solidFill>
                  <a:schemeClr val="accent2"/>
                </a:solidFill>
              </a:rPr>
              <a:t>bringing the story to life</a:t>
            </a:r>
            <a:r>
              <a:rPr lang="en-GB" dirty="0"/>
              <a:t> for the audience?</a:t>
            </a:r>
          </a:p>
          <a:p>
            <a:pPr marL="514350" indent="-514350">
              <a:buAutoNum type="arabicPeriod"/>
            </a:pPr>
            <a:r>
              <a:rPr lang="en-GB" dirty="0"/>
              <a:t>Who </a:t>
            </a:r>
            <a:r>
              <a:rPr lang="en-GB" b="1" dirty="0">
                <a:solidFill>
                  <a:schemeClr val="accent2"/>
                </a:solidFill>
              </a:rPr>
              <a:t>speaks</a:t>
            </a:r>
            <a:r>
              <a:rPr lang="en-GB" dirty="0"/>
              <a:t> the most, and why?</a:t>
            </a:r>
          </a:p>
          <a:p>
            <a:pPr marL="514350" indent="-514350">
              <a:buAutoNum type="arabicPeriod"/>
            </a:pPr>
            <a:r>
              <a:rPr lang="en-GB" dirty="0"/>
              <a:t>How does the </a:t>
            </a:r>
            <a:r>
              <a:rPr lang="en-GB" b="1" dirty="0">
                <a:solidFill>
                  <a:schemeClr val="accent2"/>
                </a:solidFill>
              </a:rPr>
              <a:t>dialogue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of each character tell you something about them? What else helps get the character across to the audience?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3502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965" y="25910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Lesson 4: Beginning to write your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You will need:</a:t>
            </a:r>
          </a:p>
          <a:p>
            <a:r>
              <a:rPr lang="en-GB" dirty="0"/>
              <a:t>Your copy of the </a:t>
            </a:r>
            <a:r>
              <a:rPr lang="en-GB" b="1" dirty="0">
                <a:solidFill>
                  <a:schemeClr val="accent2"/>
                </a:solidFill>
              </a:rPr>
              <a:t>story structure </a:t>
            </a:r>
            <a:r>
              <a:rPr lang="en-GB" dirty="0"/>
              <a:t>and </a:t>
            </a:r>
            <a:r>
              <a:rPr lang="en-GB" b="1" dirty="0">
                <a:solidFill>
                  <a:schemeClr val="accent2"/>
                </a:solidFill>
              </a:rPr>
              <a:t>story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for the play you are going to write (produced last lesson)</a:t>
            </a:r>
          </a:p>
          <a:p>
            <a:r>
              <a:rPr lang="en-GB" dirty="0"/>
              <a:t>Access to </a:t>
            </a:r>
            <a:r>
              <a:rPr lang="en-GB" b="1" dirty="0">
                <a:solidFill>
                  <a:schemeClr val="accent2"/>
                </a:solidFill>
              </a:rPr>
              <a:t>a computer</a:t>
            </a:r>
          </a:p>
          <a:p>
            <a:r>
              <a:rPr lang="en-GB" dirty="0"/>
              <a:t>Access to </a:t>
            </a:r>
            <a:r>
              <a:rPr lang="en-GB" b="1" dirty="0" err="1">
                <a:solidFill>
                  <a:schemeClr val="accent2"/>
                </a:solidFill>
              </a:rPr>
              <a:t>Writerduet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or other appropriate scriptwriting software.</a:t>
            </a:r>
          </a:p>
        </p:txBody>
      </p:sp>
    </p:spTree>
    <p:extLst>
      <p:ext uri="{BB962C8B-B14F-4D97-AF65-F5344CB8AC3E}">
        <p14:creationId xmlns:p14="http://schemas.microsoft.com/office/powerpoint/2010/main" val="3314079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ACTIVITY:</a:t>
            </a:r>
            <a:br>
              <a:rPr lang="en-GB" sz="5400" b="1" dirty="0">
                <a:solidFill>
                  <a:schemeClr val="accent1"/>
                </a:solidFill>
              </a:rPr>
            </a:br>
            <a:r>
              <a:rPr lang="en-GB" sz="5400" b="1" dirty="0">
                <a:solidFill>
                  <a:schemeClr val="accent1"/>
                </a:solidFill>
              </a:rPr>
              <a:t>Getting started in </a:t>
            </a:r>
            <a:r>
              <a:rPr lang="en-GB" sz="5400" b="1" dirty="0" err="1">
                <a:solidFill>
                  <a:schemeClr val="accent1"/>
                </a:solidFill>
              </a:rPr>
              <a:t>Writerduet</a:t>
            </a:r>
            <a:endParaRPr lang="en-GB" sz="54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48476"/>
            <a:ext cx="10515600" cy="624899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Working in a group of no more than three, one of you should sign up to </a:t>
            </a:r>
            <a:r>
              <a:rPr lang="en-GB" b="1" dirty="0" err="1">
                <a:solidFill>
                  <a:schemeClr val="accent2"/>
                </a:solidFill>
              </a:rPr>
              <a:t>Writerduet</a:t>
            </a:r>
            <a:r>
              <a:rPr lang="en-GB" b="1" dirty="0"/>
              <a:t> </a:t>
            </a:r>
            <a:r>
              <a:rPr lang="en-GB" dirty="0"/>
              <a:t>or another screenwriting app.</a:t>
            </a:r>
          </a:p>
          <a:p>
            <a:pPr marL="514350" indent="-514350">
              <a:buAutoNum type="arabicPeriod"/>
            </a:pPr>
            <a:r>
              <a:rPr lang="en-GB" dirty="0"/>
              <a:t>Start a new document in </a:t>
            </a:r>
            <a:r>
              <a:rPr lang="en-GB" b="1" dirty="0" err="1">
                <a:solidFill>
                  <a:schemeClr val="accent2"/>
                </a:solidFill>
              </a:rPr>
              <a:t>stageplay</a:t>
            </a:r>
            <a:r>
              <a:rPr lang="en-GB" b="1" dirty="0">
                <a:solidFill>
                  <a:schemeClr val="accent2"/>
                </a:solidFill>
              </a:rPr>
              <a:t> format</a:t>
            </a:r>
            <a:r>
              <a:rPr lang="en-GB" dirty="0">
                <a:solidFill>
                  <a:schemeClr val="accent2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GB" dirty="0"/>
              <a:t>Look at the different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2"/>
                </a:solidFill>
              </a:rPr>
              <a:t>buttons</a:t>
            </a:r>
            <a:r>
              <a:rPr lang="en-GB" b="1" dirty="0"/>
              <a:t> </a:t>
            </a:r>
            <a:r>
              <a:rPr lang="en-GB" dirty="0"/>
              <a:t>which are used in the template to create </a:t>
            </a:r>
            <a:r>
              <a:rPr lang="en-GB" b="1" dirty="0">
                <a:solidFill>
                  <a:schemeClr val="accent2"/>
                </a:solidFill>
              </a:rPr>
              <a:t>stage directions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b="1" dirty="0">
                <a:solidFill>
                  <a:schemeClr val="accent2"/>
                </a:solidFill>
              </a:rPr>
              <a:t>parenthesis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etc. Explore how they work.</a:t>
            </a:r>
          </a:p>
          <a:p>
            <a:pPr marL="514350" indent="-514350">
              <a:buAutoNum type="arabicPeriod"/>
            </a:pPr>
            <a:r>
              <a:rPr lang="en-GB" dirty="0"/>
              <a:t>Create a </a:t>
            </a:r>
            <a:r>
              <a:rPr lang="en-GB" b="1" dirty="0">
                <a:solidFill>
                  <a:schemeClr val="accent2"/>
                </a:solidFill>
              </a:rPr>
              <a:t>title page </a:t>
            </a:r>
            <a:r>
              <a:rPr lang="en-GB" dirty="0"/>
              <a:t>for your play.</a:t>
            </a:r>
          </a:p>
        </p:txBody>
      </p:sp>
    </p:spTree>
    <p:extLst>
      <p:ext uri="{BB962C8B-B14F-4D97-AF65-F5344CB8AC3E}">
        <p14:creationId xmlns:p14="http://schemas.microsoft.com/office/powerpoint/2010/main" val="4184261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Lessons 5, 6 and 7: Writing the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81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The next </a:t>
            </a:r>
            <a:r>
              <a:rPr lang="en-GB" b="1" dirty="0">
                <a:solidFill>
                  <a:schemeClr val="accent2"/>
                </a:solidFill>
              </a:rPr>
              <a:t>three lessons </a:t>
            </a:r>
            <a:r>
              <a:rPr lang="en-GB" dirty="0"/>
              <a:t>will be spent writing and editing your play. You should aim for three scenes, with a maximum  </a:t>
            </a:r>
            <a:r>
              <a:rPr lang="en-GB" b="1" dirty="0">
                <a:solidFill>
                  <a:schemeClr val="accent2"/>
                </a:solidFill>
              </a:rPr>
              <a:t>stage playing time </a:t>
            </a:r>
            <a:r>
              <a:rPr lang="en-GB" dirty="0"/>
              <a:t>of 3-5 minutes (roughly 3-5 pages).</a:t>
            </a:r>
          </a:p>
          <a:p>
            <a:r>
              <a:rPr lang="en-GB" dirty="0"/>
              <a:t>Keep sound/lighting directions </a:t>
            </a:r>
            <a:r>
              <a:rPr lang="en-GB" b="1" dirty="0">
                <a:solidFill>
                  <a:schemeClr val="accent2"/>
                </a:solidFill>
              </a:rPr>
              <a:t>simple</a:t>
            </a:r>
          </a:p>
          <a:p>
            <a:r>
              <a:rPr lang="en-GB" dirty="0"/>
              <a:t>Use a maximum of </a:t>
            </a:r>
            <a:r>
              <a:rPr lang="en-GB" b="1" dirty="0">
                <a:solidFill>
                  <a:schemeClr val="accent2"/>
                </a:solidFill>
              </a:rPr>
              <a:t>six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characters</a:t>
            </a:r>
          </a:p>
          <a:p>
            <a:r>
              <a:rPr lang="en-GB" dirty="0"/>
              <a:t>Keep the adaptation of </a:t>
            </a:r>
            <a:r>
              <a:rPr lang="en-GB" i="1" dirty="0"/>
              <a:t>The Mermaid of Zennor </a:t>
            </a:r>
            <a:r>
              <a:rPr lang="en-GB" dirty="0"/>
              <a:t>close by to help you with </a:t>
            </a:r>
            <a:r>
              <a:rPr lang="en-GB" b="1" dirty="0">
                <a:solidFill>
                  <a:schemeClr val="accent2"/>
                </a:solidFill>
              </a:rPr>
              <a:t>formatting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dirty="0"/>
              <a:t>your play correctly</a:t>
            </a:r>
          </a:p>
          <a:p>
            <a:r>
              <a:rPr lang="en-GB" dirty="0"/>
              <a:t>Revisit and edit your first draft, focusing on </a:t>
            </a:r>
            <a:r>
              <a:rPr lang="en-GB" dirty="0" err="1"/>
              <a:t>imporving</a:t>
            </a:r>
            <a:r>
              <a:rPr lang="en-GB" dirty="0"/>
              <a:t> dialogue</a:t>
            </a:r>
          </a:p>
          <a:p>
            <a:r>
              <a:rPr lang="en-GB" dirty="0"/>
              <a:t>Don’t </a:t>
            </a:r>
            <a:r>
              <a:rPr lang="en-GB" b="1" dirty="0">
                <a:solidFill>
                  <a:schemeClr val="accent2"/>
                </a:solidFill>
              </a:rPr>
              <a:t>pass the time of day </a:t>
            </a:r>
            <a:r>
              <a:rPr lang="en-GB" dirty="0"/>
              <a:t>with dialogue – every bit of speech should tell you something about characters or advance the story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b="1" dirty="0">
                <a:solidFill>
                  <a:schemeClr val="accent2"/>
                </a:solidFill>
              </a:rPr>
              <a:t>Remember that what you write will need to be learnt by a group and performed!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468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chemeClr val="accent1"/>
                </a:solidFill>
              </a:rPr>
              <a:t>Lessons 8,9, and 10:</a:t>
            </a:r>
            <a:br>
              <a:rPr lang="en-GB" sz="5400" b="1" dirty="0">
                <a:solidFill>
                  <a:schemeClr val="accent1"/>
                </a:solidFill>
              </a:rPr>
            </a:br>
            <a:r>
              <a:rPr lang="en-GB" sz="5400" b="1" dirty="0">
                <a:solidFill>
                  <a:schemeClr val="accent1"/>
                </a:solidFill>
              </a:rPr>
              <a:t>Bringing your play to stage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43676"/>
            <a:ext cx="10515600" cy="624899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following tasks will need to be done over the next three lessons and for homework:</a:t>
            </a:r>
          </a:p>
          <a:p>
            <a:pPr marL="514350" indent="-514350">
              <a:buAutoNum type="arabicPeriod"/>
            </a:pPr>
            <a:r>
              <a:rPr lang="en-GB" b="1" dirty="0">
                <a:solidFill>
                  <a:schemeClr val="accent2"/>
                </a:solidFill>
              </a:rPr>
              <a:t>Costumes and props as well as sound files </a:t>
            </a:r>
            <a:r>
              <a:rPr lang="en-GB" dirty="0"/>
              <a:t>sourced – the simpler the better</a:t>
            </a:r>
          </a:p>
          <a:p>
            <a:pPr marL="514350" indent="-514350">
              <a:buAutoNum type="arabicPeriod"/>
            </a:pPr>
            <a:r>
              <a:rPr lang="en-GB" dirty="0"/>
              <a:t>A </a:t>
            </a:r>
            <a:r>
              <a:rPr lang="en-GB" b="1" dirty="0">
                <a:solidFill>
                  <a:schemeClr val="accent2"/>
                </a:solidFill>
              </a:rPr>
              <a:t>director </a:t>
            </a:r>
            <a:r>
              <a:rPr lang="en-GB" dirty="0"/>
              <a:t>allocated, who will </a:t>
            </a:r>
            <a:r>
              <a:rPr lang="en-GB" b="1" dirty="0">
                <a:solidFill>
                  <a:schemeClr val="accent2"/>
                </a:solidFill>
              </a:rPr>
              <a:t>manage rehearsal time </a:t>
            </a:r>
            <a:r>
              <a:rPr lang="en-GB" dirty="0"/>
              <a:t>and also be responsible for </a:t>
            </a:r>
            <a:r>
              <a:rPr lang="en-GB" b="1" dirty="0">
                <a:solidFill>
                  <a:schemeClr val="accent2"/>
                </a:solidFill>
              </a:rPr>
              <a:t>sound and lighting </a:t>
            </a:r>
            <a:r>
              <a:rPr lang="en-GB" dirty="0"/>
              <a:t>(if being used)</a:t>
            </a:r>
          </a:p>
          <a:p>
            <a:pPr marL="514350" indent="-514350">
              <a:buAutoNum type="arabicPeriod"/>
            </a:pPr>
            <a:r>
              <a:rPr lang="en-GB" dirty="0"/>
              <a:t>Parts allocated and </a:t>
            </a:r>
            <a:r>
              <a:rPr lang="en-GB" b="1" dirty="0">
                <a:solidFill>
                  <a:schemeClr val="accent2"/>
                </a:solidFill>
              </a:rPr>
              <a:t>lines learnt</a:t>
            </a:r>
          </a:p>
          <a:p>
            <a:pPr marL="514350" indent="-514350">
              <a:buAutoNum type="arabicPeriod"/>
            </a:pPr>
            <a:r>
              <a:rPr lang="en-GB" b="1" dirty="0">
                <a:solidFill>
                  <a:schemeClr val="accent2"/>
                </a:solidFill>
              </a:rPr>
              <a:t>Blocking and rehearsal </a:t>
            </a:r>
            <a:r>
              <a:rPr lang="en-GB" dirty="0"/>
              <a:t>of individual scenes</a:t>
            </a:r>
          </a:p>
          <a:p>
            <a:pPr marL="514350" indent="-514350">
              <a:buAutoNum type="arabicPeriod"/>
            </a:pPr>
            <a:r>
              <a:rPr lang="en-GB" dirty="0"/>
              <a:t>At least two or three </a:t>
            </a:r>
            <a:r>
              <a:rPr lang="en-GB" b="1" dirty="0">
                <a:solidFill>
                  <a:schemeClr val="accent2"/>
                </a:solidFill>
              </a:rPr>
              <a:t>complete run-throughs</a:t>
            </a:r>
          </a:p>
          <a:p>
            <a:pPr marL="514350" indent="-51435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08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Lesson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54444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9600" dirty="0">
                <a:solidFill>
                  <a:schemeClr val="accent1"/>
                </a:solidFill>
              </a:rPr>
              <a:t>PERFORMANCE!</a:t>
            </a:r>
          </a:p>
        </p:txBody>
      </p:sp>
    </p:spTree>
    <p:extLst>
      <p:ext uri="{BB962C8B-B14F-4D97-AF65-F5344CB8AC3E}">
        <p14:creationId xmlns:p14="http://schemas.microsoft.com/office/powerpoint/2010/main" val="1977119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TEACHER NOTE: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Ways to adapt the scheme:</a:t>
            </a:r>
          </a:p>
          <a:p>
            <a:r>
              <a:rPr lang="en-GB" dirty="0"/>
              <a:t>Students can write an individual scene for their play to perform and do it by hand</a:t>
            </a:r>
          </a:p>
          <a:p>
            <a:r>
              <a:rPr lang="en-GB" dirty="0"/>
              <a:t>Students could focus on a performance of The Mermaid of Zennor, and the written task could be to write a monologue for a character in their own tale</a:t>
            </a:r>
          </a:p>
          <a:p>
            <a:r>
              <a:rPr lang="en-GB" dirty="0"/>
              <a:t>Students could do set design activities (as suggested in an extension task)</a:t>
            </a:r>
          </a:p>
          <a:p>
            <a:r>
              <a:rPr lang="en-GB" dirty="0"/>
              <a:t>The outcome could just be the written activity to shorten the scheme</a:t>
            </a:r>
          </a:p>
        </p:txBody>
      </p:sp>
    </p:spTree>
    <p:extLst>
      <p:ext uri="{BB962C8B-B14F-4D97-AF65-F5344CB8AC3E}">
        <p14:creationId xmlns:p14="http://schemas.microsoft.com/office/powerpoint/2010/main" val="1187647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1363</Words>
  <Application>Microsoft Macintosh PowerPoint</Application>
  <PresentationFormat>Widescreen</PresentationFormat>
  <Paragraphs>111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Athelas</vt:lpstr>
      <vt:lpstr>Calibri</vt:lpstr>
      <vt:lpstr>Calibri Light</vt:lpstr>
      <vt:lpstr>Office Theme</vt:lpstr>
      <vt:lpstr>WRITING FOR STAGE</vt:lpstr>
      <vt:lpstr>SKILLS</vt:lpstr>
      <vt:lpstr>Lesson 1: The Mermaid of Zennor</vt:lpstr>
      <vt:lpstr>ACTIVITY: Writing a backstory</vt:lpstr>
      <vt:lpstr>Lesson 2: The Mermaid of Zennor</vt:lpstr>
      <vt:lpstr>ACTIVITY: Acting out a scene</vt:lpstr>
      <vt:lpstr>PowerPoint Presentation</vt:lpstr>
      <vt:lpstr>ACTIVITY: Structuring a story</vt:lpstr>
      <vt:lpstr>Lesson 3: Three folk tales or legends Research and adaptation</vt:lpstr>
      <vt:lpstr>Lesson 4: Understanding stage play format</vt:lpstr>
      <vt:lpstr>ACTIVITY:  Thinking about how the play was written</vt:lpstr>
      <vt:lpstr>Lesson 4: Beginning to write your play</vt:lpstr>
      <vt:lpstr>ACTIVITY: Getting started in Writerduet</vt:lpstr>
      <vt:lpstr>Lessons 5, 6 and 7: Writing the play</vt:lpstr>
      <vt:lpstr>Lessons 8,9, and 10: Bringing your play to stage</vt:lpstr>
      <vt:lpstr>Lesson 11</vt:lpstr>
      <vt:lpstr>TEACHER NOTE:</vt:lpstr>
    </vt:vector>
  </TitlesOfParts>
  <Company>Helston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FOR STAGE</dc:title>
  <dc:creator>Estevenson</dc:creator>
  <cp:lastModifiedBy>Elspeth Stevenson</cp:lastModifiedBy>
  <cp:revision>31</cp:revision>
  <dcterms:created xsi:type="dcterms:W3CDTF">2019-01-09T08:38:07Z</dcterms:created>
  <dcterms:modified xsi:type="dcterms:W3CDTF">2020-05-28T15:37:22Z</dcterms:modified>
</cp:coreProperties>
</file>